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89" r:id="rId5"/>
    <p:sldId id="257" r:id="rId6"/>
    <p:sldId id="267" r:id="rId7"/>
    <p:sldId id="268" r:id="rId8"/>
    <p:sldId id="269" r:id="rId9"/>
    <p:sldId id="274" r:id="rId10"/>
    <p:sldId id="275" r:id="rId11"/>
    <p:sldId id="276" r:id="rId12"/>
    <p:sldId id="277" r:id="rId13"/>
    <p:sldId id="273" r:id="rId14"/>
    <p:sldId id="260" r:id="rId15"/>
    <p:sldId id="261" r:id="rId16"/>
    <p:sldId id="279" r:id="rId17"/>
    <p:sldId id="262" r:id="rId18"/>
    <p:sldId id="263" r:id="rId19"/>
    <p:sldId id="278" r:id="rId20"/>
    <p:sldId id="264" r:id="rId21"/>
    <p:sldId id="265" r:id="rId22"/>
    <p:sldId id="266" r:id="rId23"/>
    <p:sldId id="280" r:id="rId24"/>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标题 3073"/>
          <p:cNvSpPr>
            <a:spLocks noGrp="1"/>
          </p:cNvSpPr>
          <p:nvPr>
            <p:ph type="ctrTitle"/>
          </p:nvPr>
        </p:nvSpPr>
        <p:spPr>
          <a:xfrm>
            <a:off x="685800" y="2130425"/>
            <a:ext cx="7772400" cy="1470025"/>
          </a:xfrm>
        </p:spPr>
        <p:txBody>
          <a:bodyPr anchor="ctr"/>
          <a:p>
            <a:pPr defTabSz="914400">
              <a:buClrTx/>
              <a:buSzTx/>
              <a:buFontTx/>
            </a:pPr>
            <a:r>
              <a:rPr lang="zh-CN" altLang="zh-CN" sz="4400" kern="1200" baseline="0">
                <a:latin typeface="+mj-lt"/>
                <a:ea typeface="+mj-ea"/>
                <a:cs typeface="+mj-cs"/>
              </a:rPr>
              <a:t>多方参与部门监管 严格规范养犬行为——</a:t>
            </a:r>
            <a:endParaRPr lang="zh-CN" altLang="zh-CN" sz="4400" kern="1200" baseline="0">
              <a:latin typeface="+mj-lt"/>
              <a:ea typeface="+mj-ea"/>
              <a:cs typeface="+mj-cs"/>
            </a:endParaRPr>
          </a:p>
        </p:txBody>
      </p:sp>
      <p:sp>
        <p:nvSpPr>
          <p:cNvPr id="2050" name="副标题 3074"/>
          <p:cNvSpPr>
            <a:spLocks noGrp="1"/>
          </p:cNvSpPr>
          <p:nvPr>
            <p:ph type="subTitle" idx="1"/>
          </p:nvPr>
        </p:nvSpPr>
        <p:spPr>
          <a:xfrm>
            <a:off x="1371600" y="3886200"/>
            <a:ext cx="6400800" cy="1752600"/>
          </a:xfrm>
        </p:spPr>
        <p:txBody>
          <a:bodyPr anchor="t"/>
          <a:p>
            <a:pPr defTabSz="914400">
              <a:buClrTx/>
              <a:buSzTx/>
              <a:buFontTx/>
            </a:pPr>
            <a:r>
              <a:rPr lang="zh-CN" altLang="zh-CN" sz="3200" kern="1200" baseline="0">
                <a:latin typeface="Arial" panose="020B0604020202020204" pitchFamily="34" charset="0"/>
                <a:ea typeface="宋体" panose="02010600030101010101" pitchFamily="2" charset="-122"/>
                <a:cs typeface="+mn-cs"/>
              </a:rPr>
              <a:t>《宿州市城市养犬管理办法》解读</a:t>
            </a:r>
            <a:endParaRPr lang="zh-CN" altLang="zh-CN" sz="3200" kern="1200" baseline="0">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你适合养狗吗</a:t>
            </a:r>
            <a:endParaRPr lang="zh-CN" altLang="en-US"/>
          </a:p>
        </p:txBody>
      </p:sp>
      <p:pic>
        <p:nvPicPr>
          <p:cNvPr id="4" name="内容占位符 3"/>
          <p:cNvPicPr>
            <a:picLocks noChangeAspect="1"/>
          </p:cNvPicPr>
          <p:nvPr>
            <p:ph idx="1"/>
          </p:nvPr>
        </p:nvPicPr>
        <p:blipFill>
          <a:blip r:embed="rId1"/>
          <a:stretch>
            <a:fillRect/>
          </a:stretch>
        </p:blipFill>
        <p:spPr>
          <a:xfrm>
            <a:off x="842645" y="1417955"/>
            <a:ext cx="7844155" cy="47618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标题 1"/>
          <p:cNvSpPr>
            <a:spLocks noGrp="1"/>
          </p:cNvSpPr>
          <p:nvPr>
            <p:ph type="title"/>
          </p:nvPr>
        </p:nvSpPr>
        <p:spPr>
          <a:xfrm>
            <a:off x="457200" y="-80962"/>
            <a:ext cx="8229600" cy="1355725"/>
          </a:xfrm>
        </p:spPr>
        <p:txBody>
          <a:bodyPr anchor="ctr"/>
          <a:p>
            <a:br>
              <a:rPr lang="zh-CN" altLang="zh-CN">
                <a:latin typeface="Arial" panose="020B0604020202020204" pitchFamily="34" charset="0"/>
                <a:ea typeface="宋体" panose="02010600030101010101" pitchFamily="2" charset="-122"/>
              </a:rPr>
            </a:br>
            <a:endParaRPr lang="zh-CN" altLang="en-US"/>
          </a:p>
        </p:txBody>
      </p:sp>
      <p:sp>
        <p:nvSpPr>
          <p:cNvPr id="3074" name="内容占位符 2"/>
          <p:cNvSpPr>
            <a:spLocks noGrp="1"/>
          </p:cNvSpPr>
          <p:nvPr>
            <p:ph idx="1"/>
          </p:nvPr>
        </p:nvSpPr>
        <p:spPr/>
        <p:txBody>
          <a:bodyPr anchor="t"/>
          <a:p>
            <a:r>
              <a:rPr lang="zh-CN" altLang="en-US"/>
              <a:t>在创建全国文明城市过程中，文明合法养犬也是广大市民所必须遵守的。目前，我市正在开展犬类集中治理工作，为将养犬管理进一步纳入依法管理轨道，市政府近日出台《宿州市城市养犬管理办法》（以下简称《办法》），并将于9月10日起正式施行。在此对该《办法》的主要内容进行详细解读——</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《办法》制定的背景和依据</a:t>
            </a:r>
            <a:endParaRPr lang="zh-CN" altLang="en-US"/>
          </a:p>
        </p:txBody>
      </p:sp>
      <p:sp>
        <p:nvSpPr>
          <p:cNvPr id="3" name="内容占位符 2"/>
          <p:cNvSpPr>
            <a:spLocks noGrp="1"/>
          </p:cNvSpPr>
          <p:nvPr>
            <p:ph idx="1"/>
          </p:nvPr>
        </p:nvSpPr>
        <p:spPr/>
        <p:txBody>
          <a:bodyPr/>
          <a:p>
            <a:r>
              <a:rPr lang="zh-CN" altLang="en-US"/>
              <a:t>近年来，随着居民生活水平的提高和居住环境的改善，养犬群体不断扩大，犬只数量不断增加，不文明养犬行为带来的犬只伤人、犬吠扰民、犬粪影响环境卫生等问题也日益凸显。为了规范居民养犬行为，保障居民身体健康和生命安全，维护市容环境卫生和社会公共秩序，有力助推我市全国文明城市创建，制定养犬管理的政府规章已经刻不容缓。</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《办法》的起草过程</a:t>
            </a:r>
            <a:endParaRPr lang="zh-CN" altLang="en-US"/>
          </a:p>
        </p:txBody>
      </p:sp>
      <p:sp>
        <p:nvSpPr>
          <p:cNvPr id="3" name="内容占位符 2"/>
          <p:cNvSpPr>
            <a:spLocks noGrp="1"/>
          </p:cNvSpPr>
          <p:nvPr>
            <p:ph idx="1"/>
          </p:nvPr>
        </p:nvSpPr>
        <p:spPr/>
        <p:txBody>
          <a:bodyPr/>
          <a:p>
            <a:r>
              <a:rPr lang="zh-CN" altLang="en-US"/>
              <a:t>根据市政府的统一部署，市司法局会同市公安局，在全面梳理、收集资料和广泛调研的基础上，组织起草了《办法》初稿。之后，多次书面征求市城管局、农业农村局、卫健委、市场监管局等有关单位意见；通过市政府信息公开网、市司法局等网站公开征求社会公众意见；</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《办法》的起草过程</a:t>
            </a:r>
            <a:br>
              <a:rPr lang="zh-CN" altLang="en-US"/>
            </a:br>
            <a:endParaRPr lang="zh-CN" altLang="en-US"/>
          </a:p>
        </p:txBody>
      </p:sp>
      <p:sp>
        <p:nvSpPr>
          <p:cNvPr id="3" name="内容占位符 2"/>
          <p:cNvSpPr>
            <a:spLocks noGrp="1"/>
          </p:cNvSpPr>
          <p:nvPr>
            <p:ph idx="1"/>
          </p:nvPr>
        </p:nvSpPr>
        <p:spPr/>
        <p:txBody>
          <a:bodyPr/>
          <a:p>
            <a:r>
              <a:rPr lang="zh-CN" altLang="en-US">
                <a:sym typeface="+mn-ea"/>
              </a:rPr>
              <a:t>7月9日，组织召开立法调研座谈会，邀请三八、南关等街道办事处、社区居委会、物业服务企业、社区居民代表等参加会议，听取基层群众意见；7月11日，组织召开专家论证会，邀请市政府立法咨询员及法律顾问进行座谈、论证；市司法局综合各方反馈意见对《办法》进行了修改完善。8月9日，《办法》经市政府常务会议审议通过。</a:t>
            </a:r>
            <a:endParaRPr lang="zh-CN" altLang="en-US"/>
          </a:p>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230823"/>
            <a:ext cx="8229600" cy="1143000"/>
          </a:xfrm>
        </p:spPr>
        <p:txBody>
          <a:bodyPr/>
          <a:p>
            <a:r>
              <a:rPr lang="zh-CN" altLang="en-US">
                <a:sym typeface="+mn-ea"/>
              </a:rPr>
              <a:t>《</a:t>
            </a:r>
            <a:r>
              <a:rPr lang="zh-CN" altLang="en-US"/>
              <a:t>办法》的主要内容</a:t>
            </a:r>
            <a:endParaRPr lang="zh-CN" altLang="en-US"/>
          </a:p>
        </p:txBody>
      </p:sp>
      <p:sp>
        <p:nvSpPr>
          <p:cNvPr id="3" name="内容占位符 2"/>
          <p:cNvSpPr>
            <a:spLocks noGrp="1"/>
          </p:cNvSpPr>
          <p:nvPr>
            <p:ph idx="1"/>
          </p:nvPr>
        </p:nvSpPr>
        <p:spPr/>
        <p:txBody>
          <a:bodyPr/>
          <a:p>
            <a:r>
              <a:rPr lang="zh-CN" altLang="en-US"/>
              <a:t>《办法》共29条，可以分为总则、饲养管理、行为规范、收容救助、法律责任和附则等六大板块。第一板块：总则（第1-7条）。主要规定了立法目的依据、适用范围、基本原则、管理职责、基层治理、投诉奖励等内容。第二板块：饲养管理（第8-15条）。主要规定了单位和个人养犬条件、禁养犬种和场所、犬只免疫、信息登记等内容。</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a:t>
            </a:r>
            <a:r>
              <a:rPr lang="zh-CN" altLang="en-US">
                <a:sym typeface="+mn-ea"/>
              </a:rPr>
              <a:t>办法》的主要内容</a:t>
            </a:r>
            <a:br>
              <a:rPr lang="zh-CN" altLang="en-US"/>
            </a:br>
            <a:endParaRPr lang="zh-CN" altLang="en-US"/>
          </a:p>
        </p:txBody>
      </p:sp>
      <p:sp>
        <p:nvSpPr>
          <p:cNvPr id="3" name="内容占位符 2"/>
          <p:cNvSpPr>
            <a:spLocks noGrp="1"/>
          </p:cNvSpPr>
          <p:nvPr>
            <p:ph idx="1"/>
          </p:nvPr>
        </p:nvSpPr>
        <p:spPr/>
        <p:txBody>
          <a:bodyPr/>
          <a:p>
            <a:r>
              <a:rPr lang="zh-CN" altLang="en-US"/>
              <a:t>  第三板块：行为规范（第16-20条）。主要规定了饲养犬只应当遵守的一般规定、禁入场所、遛犬规范、经营服务要求、狂犬病防治等内容。</a:t>
            </a:r>
            <a:endParaRPr lang="zh-CN" altLang="en-US"/>
          </a:p>
          <a:p>
            <a:r>
              <a:rPr lang="zh-CN" altLang="en-US"/>
              <a:t>第四版块：收容救助（第21-23条）。主要规定了市、县（区）政府应当组织建设犬只收容所，收容救助</a:t>
            </a:r>
            <a:r>
              <a:rPr lang="zh-CN" altLang="en-US" sz="3200"/>
              <a:t>流浪</a:t>
            </a:r>
            <a:r>
              <a:rPr lang="zh-CN" altLang="en-US"/>
              <a:t>犬、无主犬以及养犬人无法自行处置的犬只；收容救助犬只应当依法办理免疫手续并登记造册。</a:t>
            </a:r>
            <a:endParaRPr lang="en-US" alt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《办法》的主要内容</a:t>
            </a:r>
            <a:endParaRPr lang="zh-CN" altLang="en-US"/>
          </a:p>
        </p:txBody>
      </p:sp>
      <p:sp>
        <p:nvSpPr>
          <p:cNvPr id="3" name="内容占位符 2"/>
          <p:cNvSpPr>
            <a:spLocks noGrp="1"/>
          </p:cNvSpPr>
          <p:nvPr>
            <p:ph idx="1"/>
          </p:nvPr>
        </p:nvSpPr>
        <p:spPr/>
        <p:txBody>
          <a:bodyPr/>
          <a:p>
            <a:r>
              <a:rPr lang="zh-CN" altLang="en-US"/>
              <a:t>第五版块：法律责任（第24-27条）。坚持与上位法不重复、不抵触为原则，对上位法已有处罚规定的，未重复设定罚则，但对违规饲养大型犬、烈性犬；禁养场所养犬；犬只未登记、免疫；犬只扰民，破坏市容环境卫生等突出问题明确了法律责任适用、违法行为处罚、相关部门及其人员责任等。</a:t>
            </a:r>
            <a:endParaRPr lang="zh-CN" altLang="en-US"/>
          </a:p>
          <a:p>
            <a:endParaRPr lang="zh-CN" altLang="en-US"/>
          </a:p>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《办法》的主要内容</a:t>
            </a:r>
            <a:br>
              <a:rPr lang="zh-CN" altLang="en-US"/>
            </a:br>
            <a:endParaRPr lang="zh-CN" altLang="en-US"/>
          </a:p>
        </p:txBody>
      </p:sp>
      <p:sp>
        <p:nvSpPr>
          <p:cNvPr id="3" name="内容占位符 2"/>
          <p:cNvSpPr>
            <a:spLocks noGrp="1"/>
          </p:cNvSpPr>
          <p:nvPr>
            <p:ph idx="1"/>
          </p:nvPr>
        </p:nvSpPr>
        <p:spPr/>
        <p:txBody>
          <a:bodyPr/>
          <a:p>
            <a:r>
              <a:rPr lang="zh-CN" altLang="en-US">
                <a:sym typeface="+mn-ea"/>
              </a:rPr>
              <a:t>第六版块：附则（第28-29条）。规定了办法的施行日期以及市公安机关可以依据本办法制定实施细则等内容。</a:t>
            </a:r>
            <a:endParaRPr lang="zh-CN" altLang="en-US"/>
          </a:p>
          <a:p>
            <a:endParaRPr lang="zh-CN" altLang="en-US"/>
          </a:p>
        </p:txBody>
      </p:sp>
      <p:pic>
        <p:nvPicPr>
          <p:cNvPr id="4" name="图片 3"/>
          <p:cNvPicPr>
            <a:picLocks noChangeAspect="1"/>
          </p:cNvPicPr>
          <p:nvPr/>
        </p:nvPicPr>
        <p:blipFill>
          <a:blip r:embed="rId1"/>
          <a:stretch>
            <a:fillRect/>
          </a:stretch>
        </p:blipFill>
        <p:spPr>
          <a:xfrm>
            <a:off x="2667000" y="3474085"/>
            <a:ext cx="3810000" cy="24288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1"/>
          <p:cNvSpPr>
            <a:spLocks noGrp="1"/>
          </p:cNvSpPr>
          <p:nvPr>
            <p:ph type="title"/>
          </p:nvPr>
        </p:nvSpPr>
        <p:spPr/>
        <p:txBody>
          <a:bodyPr anchor="ctr"/>
          <a:p>
            <a:r>
              <a:rPr lang="zh-CN" altLang="en-US"/>
              <a:t>划定区域明确范围</a:t>
            </a:r>
            <a:endParaRPr lang="zh-CN" altLang="en-US"/>
          </a:p>
        </p:txBody>
      </p:sp>
      <p:sp>
        <p:nvSpPr>
          <p:cNvPr id="4098" name="内容占位符 2"/>
          <p:cNvSpPr>
            <a:spLocks noGrp="1"/>
          </p:cNvSpPr>
          <p:nvPr>
            <p:ph idx="1"/>
          </p:nvPr>
        </p:nvSpPr>
        <p:spPr/>
        <p:txBody>
          <a:bodyPr anchor="t"/>
          <a:p>
            <a:endParaRPr lang="zh-CN" altLang="en-US" sz="2000"/>
          </a:p>
          <a:p>
            <a:endParaRPr lang="zh-CN" altLang="en-US" sz="2000"/>
          </a:p>
          <a:p>
            <a:r>
              <a:rPr lang="zh-CN" altLang="en-US" sz="2000"/>
              <a:t>《办法》规定，本市行政区域内重点管理区犬类的饲养、经营服务以及相关管理活动适用本办法。</a:t>
            </a:r>
            <a:endParaRPr lang="zh-CN" altLang="en-US" sz="2000"/>
          </a:p>
          <a:p>
            <a:endParaRPr lang="zh-CN" altLang="en-US" sz="2000"/>
          </a:p>
          <a:p>
            <a:r>
              <a:rPr lang="zh-CN" altLang="en-US" sz="2000"/>
              <a:t>重点管理区由市、县(区)人民政府划定并向社会公布。重点管理区需要调整的，由公安机关提出意见，报本级人民政府批准后向社会公布。</a:t>
            </a:r>
            <a:endParaRPr lang="zh-CN" altLang="en-US" sz="2000"/>
          </a:p>
          <a:p>
            <a:endParaRPr lang="zh-CN" altLang="en-US" sz="2000"/>
          </a:p>
          <a:p>
            <a:r>
              <a:rPr lang="zh-CN" altLang="en-US" sz="2000"/>
              <a:t>军用、警用犬只以及动物园、科研机构等单位特定用途犬只的管理，按照国家、省有关规定执行。</a:t>
            </a:r>
            <a:endParaRPr lang="zh-CN"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1"/>
          <p:cNvSpPr>
            <a:spLocks noGrp="1"/>
          </p:cNvSpPr>
          <p:nvPr>
            <p:ph type="title"/>
          </p:nvPr>
        </p:nvSpPr>
        <p:spPr/>
        <p:txBody>
          <a:bodyPr anchor="ctr"/>
          <a:p>
            <a:r>
              <a:rPr lang="zh-CN" altLang="en-US"/>
              <a:t>多方发力齐抓共管</a:t>
            </a:r>
            <a:br>
              <a:rPr lang="zh-CN" altLang="en-US"/>
            </a:br>
            <a:endParaRPr lang="zh-CN" altLang="en-US"/>
          </a:p>
        </p:txBody>
      </p:sp>
      <p:sp>
        <p:nvSpPr>
          <p:cNvPr id="5122" name="内容占位符 2"/>
          <p:cNvSpPr>
            <a:spLocks noGrp="1"/>
          </p:cNvSpPr>
          <p:nvPr>
            <p:ph idx="1"/>
          </p:nvPr>
        </p:nvSpPr>
        <p:spPr/>
        <p:txBody>
          <a:bodyPr anchor="t"/>
          <a:p>
            <a:endParaRPr lang="zh-CN" altLang="en-US" sz="2000"/>
          </a:p>
          <a:p>
            <a:r>
              <a:rPr lang="zh-CN" altLang="en-US" sz="2000"/>
              <a:t>《办法》指出，养犬管理遵循养犬人自律、基层组织参与、社会公众监督、政府部门监管相结合的原则。</a:t>
            </a:r>
            <a:endParaRPr lang="zh-CN" altLang="en-US" sz="2000"/>
          </a:p>
          <a:p>
            <a:endParaRPr lang="zh-CN" altLang="en-US" sz="2000"/>
          </a:p>
          <a:p>
            <a:r>
              <a:rPr lang="zh-CN" altLang="en-US" sz="2000"/>
              <a:t>市、县(区)人民政府应当加强对养犬管理工作的领导，将养犬管理工作经费纳入财政预算，建立健全养犬管理协调、保障工作机制。</a:t>
            </a:r>
            <a:endParaRPr lang="zh-CN" altLang="en-US" sz="2000"/>
          </a:p>
          <a:p>
            <a:endParaRPr lang="zh-CN" altLang="en-US" sz="2000"/>
          </a:p>
          <a:p>
            <a:r>
              <a:rPr lang="zh-CN" altLang="en-US" sz="2000"/>
              <a:t>公安机关是养犬管理工作的主管部门，负责犬只信息登记，查处违法养犬行为，组织捕杀狂犬，收容救助犬只等工作。</a:t>
            </a:r>
            <a:endParaRPr lang="zh-CN" altLang="en-US" sz="2000"/>
          </a:p>
          <a:p>
            <a:endParaRPr lang="zh-CN" altLang="en-US" sz="2000"/>
          </a:p>
          <a:p>
            <a:r>
              <a:rPr lang="zh-CN" altLang="en-US" sz="2000"/>
              <a:t>城市管理部门负责建立犬类收容场所;指导、监督城市公共场所设置犬只禁入标识;查处养犬影响市容环境卫生的行为。</a:t>
            </a:r>
            <a:endParaRPr lang="zh-CN" altLang="en-US" sz="2000"/>
          </a:p>
          <a:p>
            <a:endParaRPr lang="zh-CN" altLang="en-US"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标题 1"/>
          <p:cNvSpPr>
            <a:spLocks noGrp="1"/>
          </p:cNvSpPr>
          <p:nvPr>
            <p:ph type="title"/>
          </p:nvPr>
        </p:nvSpPr>
        <p:spPr/>
        <p:txBody>
          <a:bodyPr anchor="ctr"/>
          <a:p>
            <a:endParaRPr lang="zh-CN" altLang="en-US"/>
          </a:p>
        </p:txBody>
      </p:sp>
      <p:sp>
        <p:nvSpPr>
          <p:cNvPr id="6146" name="内容占位符 2"/>
          <p:cNvSpPr>
            <a:spLocks noGrp="1"/>
          </p:cNvSpPr>
          <p:nvPr>
            <p:ph idx="1"/>
          </p:nvPr>
        </p:nvSpPr>
        <p:spPr/>
        <p:txBody>
          <a:bodyPr anchor="t"/>
          <a:p>
            <a:endParaRPr lang="zh-CN" altLang="en-US"/>
          </a:p>
          <a:p>
            <a:r>
              <a:rPr lang="zh-CN" altLang="en-US" sz="2000"/>
              <a:t>畜牧兽医主管部门负责犬类免疫、界定禁养的烈性犬、大型犬品种和标准、依法查处违法诊疗行为等工作。</a:t>
            </a:r>
            <a:endParaRPr lang="zh-CN" altLang="en-US" sz="2000"/>
          </a:p>
          <a:p>
            <a:endParaRPr lang="zh-CN" altLang="en-US" sz="2000"/>
          </a:p>
          <a:p>
            <a:r>
              <a:rPr lang="zh-CN" altLang="en-US" sz="2000"/>
              <a:t>市场监督管理部门负责对犬类经营单位和个人予以注册登记，依法查处违规经营行为。</a:t>
            </a:r>
            <a:endParaRPr lang="zh-CN" altLang="en-US" sz="2000"/>
          </a:p>
          <a:p>
            <a:endParaRPr lang="zh-CN" altLang="en-US" sz="2000"/>
          </a:p>
          <a:p>
            <a:r>
              <a:rPr lang="zh-CN" altLang="en-US" sz="2000"/>
              <a:t>卫生健康、住房和城乡建设、生态环境、财政、民政、教育、交通、文化、旅游等有关部门按照各自职责，做好养犬管理相关工作。</a:t>
            </a:r>
            <a:endParaRPr lang="zh-CN" altLang="en-US" sz="2000"/>
          </a:p>
          <a:p>
            <a:endParaRPr lang="zh-CN" altLang="en-US" sz="2000"/>
          </a:p>
          <a:p>
            <a:r>
              <a:rPr lang="zh-CN" altLang="en-US" sz="2000"/>
              <a:t>乡、镇人民政府和街道办事处应当配合有关部门做好养犬管理相关工作。</a:t>
            </a:r>
            <a:endParaRPr lang="zh-CN" altLang="en-US" sz="2000"/>
          </a:p>
          <a:p>
            <a:endParaRPr lang="zh-CN" alt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工作目标</a:t>
            </a:r>
            <a:endParaRPr lang="zh-CN" altLang="en-US"/>
          </a:p>
        </p:txBody>
      </p:sp>
      <p:sp>
        <p:nvSpPr>
          <p:cNvPr id="3" name="内容占位符 2"/>
          <p:cNvSpPr>
            <a:spLocks noGrp="1"/>
          </p:cNvSpPr>
          <p:nvPr>
            <p:ph idx="1"/>
          </p:nvPr>
        </p:nvSpPr>
        <p:spPr/>
        <p:txBody>
          <a:bodyPr/>
          <a:p>
            <a:r>
              <a:rPr lang="zh-CN" altLang="en-US"/>
              <a:t>为了加强犬类管理，规范养犬行为，保障公民身体健康和生命安全，维护市容环境卫生和社会公共秩序，有力助推我市全国文明城市创建。</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1"/>
          <p:cNvSpPr>
            <a:spLocks noGrp="1"/>
          </p:cNvSpPr>
          <p:nvPr>
            <p:ph type="title"/>
          </p:nvPr>
        </p:nvSpPr>
        <p:spPr/>
        <p:txBody>
          <a:bodyPr anchor="ctr"/>
          <a:p>
            <a:r>
              <a:rPr lang="zh-CN" altLang="en-US"/>
              <a:t>加大宣传积极引导</a:t>
            </a:r>
            <a:endParaRPr lang="zh-CN" altLang="en-US"/>
          </a:p>
        </p:txBody>
      </p:sp>
      <p:sp>
        <p:nvSpPr>
          <p:cNvPr id="7170" name="内容占位符 2"/>
          <p:cNvSpPr>
            <a:spLocks noGrp="1"/>
          </p:cNvSpPr>
          <p:nvPr>
            <p:ph idx="1"/>
          </p:nvPr>
        </p:nvSpPr>
        <p:spPr/>
        <p:txBody>
          <a:bodyPr anchor="t"/>
          <a:p>
            <a:endParaRPr lang="zh-CN" altLang="en-US" sz="2000"/>
          </a:p>
          <a:p>
            <a:endParaRPr lang="zh-CN" altLang="en-US" sz="2000"/>
          </a:p>
          <a:p>
            <a:r>
              <a:rPr lang="zh-CN" altLang="en-US" sz="2000"/>
              <a:t>《办法》指出，鼓励居(村)民委员会、小区业主委员会就养犬事项依法制定管理公约，规定允许遛犬的时间和区域。</a:t>
            </a:r>
            <a:endParaRPr lang="zh-CN" altLang="en-US" sz="2000"/>
          </a:p>
          <a:p>
            <a:r>
              <a:rPr lang="zh-CN" altLang="en-US" sz="2000"/>
              <a:t>物业服务企业应当将小区内发现的流浪犬以及违法养犬行为及时报告公安等有关部门。</a:t>
            </a:r>
            <a:endParaRPr lang="zh-CN" altLang="en-US" sz="2000"/>
          </a:p>
          <a:p>
            <a:r>
              <a:rPr lang="zh-CN" altLang="en-US" sz="2000"/>
              <a:t>公安、城市管理、畜牧兽医等有关部门以及广播、电视、报刊、网站等新闻媒体应当加强养犬知识宣传，引导养犬人依法、文明养犬。</a:t>
            </a:r>
            <a:endParaRPr lang="zh-CN" altLang="en-US" sz="2000"/>
          </a:p>
          <a:p>
            <a:endParaRPr lang="zh-CN" altLang="en-US" sz="2000"/>
          </a:p>
          <a:p>
            <a:r>
              <a:rPr lang="zh-CN" altLang="en-US" sz="2000"/>
              <a:t>《办法》强调，任何单位和个人对于违法养犬行为，有权进行监督、投诉和举报。同时，建立违法养犬行为投诉举报奖励制度，举报事项经查证属实的，按规定给予举报人奖励。违法养犬行为投诉举报奖励办法由市公安机关负责制定。</a:t>
            </a:r>
            <a:endParaRPr lang="zh-CN" alt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标题 1"/>
          <p:cNvSpPr>
            <a:spLocks noGrp="1"/>
          </p:cNvSpPr>
          <p:nvPr>
            <p:ph type="title"/>
          </p:nvPr>
        </p:nvSpPr>
        <p:spPr/>
        <p:txBody>
          <a:bodyPr anchor="ctr"/>
          <a:p>
            <a:endParaRPr lang="zh-CN" altLang="en-US"/>
          </a:p>
        </p:txBody>
      </p:sp>
      <p:sp>
        <p:nvSpPr>
          <p:cNvPr id="8194" name="内容占位符 2"/>
          <p:cNvSpPr>
            <a:spLocks noGrp="1"/>
          </p:cNvSpPr>
          <p:nvPr>
            <p:ph idx="1"/>
          </p:nvPr>
        </p:nvSpPr>
        <p:spPr/>
        <p:txBody>
          <a:bodyPr anchor="t"/>
          <a:p>
            <a:r>
              <a:rPr lang="zh-CN" altLang="en-US" sz="2000"/>
              <a:t>《办法》强调，任何单位和个人对于违法养犬行为，有权进行监督、投诉和举报。同时，建立违法养犬行为投诉举报奖励制度，举报事项经查证属实的，按规定给予举报人奖励。违法养犬行为投诉举报奖励办法由市公安机关负责制定。</a:t>
            </a:r>
            <a:endParaRPr lang="zh-CN" altLang="en-US" sz="2000"/>
          </a:p>
          <a:p>
            <a:endParaRPr lang="zh-CN" altLang="en-US" sz="2000"/>
          </a:p>
          <a:p>
            <a:r>
              <a:rPr lang="zh-CN" altLang="en-US" sz="2000"/>
              <a:t>《办法》规定，公安机关应当建立养犬管理信息系统、犬只免疫、管理信息标识发放一站式服务和信息共享机制;制定管理服务工作细则，并向社会公布。</a:t>
            </a:r>
            <a:endParaRPr lang="zh-CN" altLang="en-US" sz="2000"/>
          </a:p>
          <a:p>
            <a:endParaRPr lang="zh-CN" altLang="en-US" sz="2000"/>
          </a:p>
          <a:p>
            <a:r>
              <a:rPr lang="zh-CN" altLang="en-US" sz="2000"/>
              <a:t>公安机关、畜牧兽医主管部门可以根据便民服务需求，探索采取积分制管理模式，引进先进技术手段，提高养犬管理科学化水平。</a:t>
            </a:r>
            <a:endParaRPr lang="zh-CN" altLang="en-US" sz="2000"/>
          </a:p>
          <a:p>
            <a:endParaRPr lang="zh-CN" altLang="en-US"/>
          </a:p>
          <a:p>
            <a:r>
              <a:rPr lang="zh-CN" altLang="en-US"/>
              <a:t> </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创新举措</a:t>
            </a:r>
            <a:endParaRPr lang="zh-CN" altLang="en-US"/>
          </a:p>
        </p:txBody>
      </p:sp>
      <p:sp>
        <p:nvSpPr>
          <p:cNvPr id="3" name="内容占位符 2"/>
          <p:cNvSpPr>
            <a:spLocks noGrp="1"/>
          </p:cNvSpPr>
          <p:nvPr>
            <p:ph idx="1"/>
          </p:nvPr>
        </p:nvSpPr>
        <p:spPr/>
        <p:txBody>
          <a:bodyPr/>
          <a:p>
            <a:r>
              <a:rPr lang="zh-CN" altLang="en-US"/>
              <a:t>养犬人应当携带相关材料，到公安机关指定的场所登记养犬信息，申领养犬管理信息标识；标识每年签注一次；有关事项变更的，应当按规定办理变更或者注销登记；公安机关应当建立养犬管理信息系统，制定管理和服务工作细则，并向社会公布。</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标题 1"/>
          <p:cNvSpPr>
            <a:spLocks noGrp="1"/>
          </p:cNvSpPr>
          <p:nvPr>
            <p:ph type="title"/>
          </p:nvPr>
        </p:nvSpPr>
        <p:spPr/>
        <p:txBody>
          <a:bodyPr anchor="ctr"/>
          <a:p>
            <a:r>
              <a:rPr lang="zh-CN" altLang="en-US"/>
              <a:t>违反规定，会有什么处罚</a:t>
            </a:r>
            <a:br>
              <a:rPr lang="zh-CN" altLang="en-US"/>
            </a:br>
            <a:br>
              <a:rPr lang="zh-CN" altLang="en-US"/>
            </a:br>
            <a:endParaRPr lang="zh-CN" altLang="en-US"/>
          </a:p>
        </p:txBody>
      </p:sp>
      <p:sp>
        <p:nvSpPr>
          <p:cNvPr id="9218" name="内容占位符 2"/>
          <p:cNvSpPr>
            <a:spLocks noGrp="1"/>
          </p:cNvSpPr>
          <p:nvPr>
            <p:ph idx="1"/>
          </p:nvPr>
        </p:nvSpPr>
        <p:spPr/>
        <p:txBody>
          <a:bodyPr anchor="t"/>
          <a:p>
            <a:r>
              <a:rPr lang="zh-CN" altLang="en-US" sz="2000"/>
              <a:t>《办法》指出，有下列行为之一的，由公安机关或城市管理部门予以处罚：</a:t>
            </a:r>
            <a:endParaRPr lang="zh-CN" altLang="en-US" sz="2000"/>
          </a:p>
          <a:p>
            <a:endParaRPr lang="zh-CN" altLang="en-US" sz="2000"/>
          </a:p>
          <a:p>
            <a:r>
              <a:rPr lang="zh-CN" altLang="en-US" sz="2000"/>
              <a:t>——违反本办法规定，饲养大型犬和烈性犬的，责令将犬只限期移出重点管理区;逾期未移出的，处五百元以上一千元以下罚款;</a:t>
            </a:r>
            <a:endParaRPr lang="zh-CN" altLang="en-US" sz="2000"/>
          </a:p>
          <a:p>
            <a:endParaRPr lang="zh-CN" altLang="en-US" sz="2000"/>
          </a:p>
          <a:p>
            <a:r>
              <a:rPr lang="zh-CN" altLang="en-US" sz="2000"/>
              <a:t>——违反本办法规定，在禁养场所养犬的，责令限期改正;逾期未改正的，处一百元以上五百元以下罚款;</a:t>
            </a:r>
            <a:endParaRPr lang="zh-CN" altLang="en-US" sz="2000"/>
          </a:p>
          <a:p>
            <a:endParaRPr lang="zh-CN" altLang="en-US" sz="2000"/>
          </a:p>
          <a:p>
            <a:r>
              <a:rPr lang="zh-CN" altLang="en-US" sz="2000"/>
              <a:t>——违反本办法规定，未按要求申领养犬管理信息标识的，责令限期改正;逾期未改正的，处一百元以上五百元以下罚款;</a:t>
            </a:r>
            <a:endParaRPr lang="zh-CN" altLang="en-US" sz="2000"/>
          </a:p>
          <a:p>
            <a:endParaRPr lang="zh-CN" altLang="en-US" sz="2000"/>
          </a:p>
          <a:p>
            <a:endParaRPr lang="zh-CN" altLang="en-US"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标题 1"/>
          <p:cNvSpPr>
            <a:spLocks noGrp="1"/>
          </p:cNvSpPr>
          <p:nvPr>
            <p:ph type="title"/>
          </p:nvPr>
        </p:nvSpPr>
        <p:spPr/>
        <p:txBody>
          <a:bodyPr anchor="ctr"/>
          <a:p>
            <a:endParaRPr lang="zh-CN" altLang="en-US"/>
          </a:p>
        </p:txBody>
      </p:sp>
      <p:sp>
        <p:nvSpPr>
          <p:cNvPr id="10242" name="内容占位符 2"/>
          <p:cNvSpPr>
            <a:spLocks noGrp="1"/>
          </p:cNvSpPr>
          <p:nvPr>
            <p:ph idx="1"/>
          </p:nvPr>
        </p:nvSpPr>
        <p:spPr/>
        <p:txBody>
          <a:bodyPr anchor="t"/>
          <a:p>
            <a:r>
              <a:rPr lang="zh-CN" altLang="en-US" sz="2000"/>
              <a:t>——违反本办法规定，放任犬只自行出户，饲养犬只侵占绿地、楼道等住宅小区物业共用部位，存在影响他人正常工作和休息行为的，给予警告，警告后不改正的，处二百元以上五百元以下罚款;放任犬只恐吓、伤害他人的，处二百元以上五百元以下罚款</a:t>
            </a:r>
            <a:endParaRPr lang="zh-CN" altLang="en-US" sz="2000"/>
          </a:p>
          <a:p>
            <a:r>
              <a:rPr lang="zh-CN" altLang="en-US" sz="2000"/>
              <a:t>——违反本办法规定，携犬出户存在未按要求佩戴犬只标识牌;未避让老年人、残疾人、孕妇和儿童;未正确使用束犬绳(链)牵引;进入电梯间未采取预防犬只伤人措施等行为，未避开人流高峰时段的，给予警告，可并处五十元以上二百元以下罚款;</a:t>
            </a:r>
            <a:endParaRPr lang="zh-CN" altLang="en-US" sz="2000"/>
          </a:p>
          <a:p>
            <a:endParaRPr lang="zh-CN" altLang="en-US" sz="2000"/>
          </a:p>
          <a:p>
            <a:r>
              <a:rPr lang="zh-CN" altLang="en-US" sz="2000"/>
              <a:t>——违反本办法规定，携带犬只乘坐公共交通工具、进入室内公共场所和设有禁入标志的室外公共场所的，处五十元以上一百元以下罚款;</a:t>
            </a:r>
            <a:endParaRPr lang="zh-CN" altLang="en-US" sz="2000"/>
          </a:p>
          <a:p>
            <a:endParaRPr lang="zh-CN" altLang="en-US" sz="2000"/>
          </a:p>
          <a:p>
            <a:r>
              <a:rPr lang="zh-CN" altLang="en-US" sz="2000"/>
              <a:t>——违反本办法规定，携犬出户未即时清除犬只产生的排泄物的，处五十元以上二百元以下罚款。</a:t>
            </a:r>
            <a:endParaRPr lang="zh-CN" altLang="en-US"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p:txBody>
          <a:bodyPr anchor="ctr"/>
          <a:p>
            <a:endParaRPr lang="zh-CN" altLang="en-US"/>
          </a:p>
        </p:txBody>
      </p:sp>
      <p:sp>
        <p:nvSpPr>
          <p:cNvPr id="11266" name="内容占位符 2"/>
          <p:cNvSpPr>
            <a:spLocks noGrp="1"/>
          </p:cNvSpPr>
          <p:nvPr>
            <p:ph idx="1"/>
          </p:nvPr>
        </p:nvSpPr>
        <p:spPr/>
        <p:txBody>
          <a:bodyPr anchor="t"/>
          <a:p>
            <a:r>
              <a:rPr lang="zh-CN" altLang="en-US" sz="2000"/>
              <a:t>《办法》还规定，未为犬只注射狂犬病疫苗并领取犬只免疫证明的，由畜牧兽医主管部门责令限期改正;逾期未改正的，处一百元以上五百元以下罚款。</a:t>
            </a:r>
            <a:endParaRPr lang="zh-CN" altLang="en-US" sz="2000"/>
          </a:p>
          <a:p>
            <a:endParaRPr lang="zh-CN" altLang="en-US" sz="2000"/>
          </a:p>
          <a:p>
            <a:r>
              <a:rPr lang="zh-CN" altLang="en-US" sz="2000"/>
              <a:t>公安、城市管理、畜牧兽医等部门及其工作人员玩忽职守、滥用职权、徇私舞弊的，对单位负责人进行行政问责;情节严重的，对直接责任人和单位负责人依法给予行政处分。</a:t>
            </a:r>
            <a:endParaRPr lang="zh-CN" altLang="en-US"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下步打算</a:t>
            </a:r>
            <a:endParaRPr lang="zh-CN" altLang="en-US"/>
          </a:p>
        </p:txBody>
      </p:sp>
      <p:sp>
        <p:nvSpPr>
          <p:cNvPr id="3" name="内容占位符 2"/>
          <p:cNvSpPr>
            <a:spLocks noGrp="1"/>
          </p:cNvSpPr>
          <p:nvPr>
            <p:ph idx="1"/>
          </p:nvPr>
        </p:nvSpPr>
        <p:spPr/>
        <p:txBody>
          <a:bodyPr/>
          <a:p>
            <a:r>
              <a:rPr lang="zh-CN" altLang="en-US"/>
              <a:t>《办法》符合上位法规定和立法法要求，《办法》的颁布实施，将有利于加强犬只管理，引导、督促市民依法养犬、文明养犬、科学养犬，有力助推全国文明城市创建工作。</a:t>
            </a:r>
            <a:endParaRPr lang="zh-CN" altLang="en-US"/>
          </a:p>
        </p:txBody>
      </p:sp>
      <p:pic>
        <p:nvPicPr>
          <p:cNvPr id="4" name="图片 3" descr="5b178fa768c4dfa4c58a40c2180174a6_t018a962e16220a508a"/>
          <p:cNvPicPr>
            <a:picLocks noChangeAspect="1"/>
          </p:cNvPicPr>
          <p:nvPr/>
        </p:nvPicPr>
        <p:blipFill>
          <a:blip r:embed="rId1"/>
          <a:stretch>
            <a:fillRect/>
          </a:stretch>
        </p:blipFill>
        <p:spPr>
          <a:xfrm>
            <a:off x="2807970" y="3654425"/>
            <a:ext cx="3528060" cy="2258060"/>
          </a:xfrm>
          <a:prstGeom prst="rect">
            <a:avLst/>
          </a:prstGeom>
        </p:spPr>
      </p:pic>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3139</Words>
  <Application>WPS 演示</Application>
  <PresentationFormat/>
  <Paragraphs>124</Paragraphs>
  <Slides>21</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21</vt:i4>
      </vt:variant>
    </vt:vector>
  </HeadingPairs>
  <TitlesOfParts>
    <vt:vector size="29" baseType="lpstr">
      <vt:lpstr>Arial</vt:lpstr>
      <vt:lpstr>宋体</vt:lpstr>
      <vt:lpstr>Wingdings</vt:lpstr>
      <vt:lpstr>微软雅黑</vt:lpstr>
      <vt:lpstr>Arial Unicode MS</vt:lpstr>
      <vt:lpstr>Calibri</vt:lpstr>
      <vt:lpstr>默认设计模板</vt:lpstr>
      <vt:lpstr>1_默认设计模板</vt:lpstr>
      <vt:lpstr>多方参与部门监管 严格规范养犬行为——</vt:lpstr>
      <vt:lpstr>PowerPoint 演示文稿</vt:lpstr>
      <vt:lpstr> </vt:lpstr>
      <vt:lpstr>《办法》制定的背景和依据</vt:lpstr>
      <vt:lpstr>《办法》的起草过程</vt:lpstr>
      <vt:lpstr>《办法》的起草过程 </vt:lpstr>
      <vt:lpstr>《办法》的主要内容</vt:lpstr>
      <vt:lpstr>《办法》的主要内容 </vt:lpstr>
      <vt:lpstr>《办法》的主要内容</vt:lpstr>
      <vt:lpstr>《办法》的主要内容 </vt:lpstr>
      <vt:lpstr>划定区域明确范围</vt:lpstr>
      <vt:lpstr>多方发力齐抓共管 </vt:lpstr>
      <vt:lpstr>PowerPoint 演示文稿</vt:lpstr>
      <vt:lpstr>工作目标</vt:lpstr>
      <vt:lpstr>加大宣传积极引导</vt:lpstr>
      <vt:lpstr>PowerPoint 演示文稿</vt:lpstr>
      <vt:lpstr>创新举措</vt:lpstr>
      <vt:lpstr>违反规定，会有什么处罚  </vt:lpstr>
      <vt:lpstr>PowerPoint 演示文稿</vt:lpstr>
      <vt:lpstr>PowerPoint 演示文稿</vt:lpstr>
      <vt:lpstr>下步打算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多方参与部门监管 严格规范养犬行为——《宿州市城市养犬管理办法》解读</dc:title>
  <dc:creator>Administrator</dc:creator>
  <cp:lastModifiedBy>ROBERTO</cp:lastModifiedBy>
  <cp:revision>9</cp:revision>
  <dcterms:created xsi:type="dcterms:W3CDTF">2019-09-16T09:53:00Z</dcterms:created>
  <dcterms:modified xsi:type="dcterms:W3CDTF">2019-12-20T09:02:34Z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ies>
</file>